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5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666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48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74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55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863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329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157CC2-0FC8-4686-B024-99790E0F5162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03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7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6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1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4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1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porttherapysupport.com/knee-brace-for-football/" TargetMode="External"/><Relationship Id="rId7" Type="http://schemas.openxmlformats.org/officeDocument/2006/relationships/hyperlink" Target="http://www.braceability.com/blog/anterior-cruciate-ligament-acl-injury/" TargetMode="External"/><Relationship Id="rId2" Type="http://schemas.openxmlformats.org/officeDocument/2006/relationships/hyperlink" Target="http://www.thingiverse.com/thing:7511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ceability.com/blog/the-four-types-of-knee-braces/" TargetMode="External"/><Relationship Id="rId5" Type="http://schemas.openxmlformats.org/officeDocument/2006/relationships/hyperlink" Target="http://www.aclsolutions.com/theacl_1.php" TargetMode="External"/><Relationship Id="rId4" Type="http://schemas.openxmlformats.org/officeDocument/2006/relationships/hyperlink" Target="http://www.shop-orthopedics.com/do-knee-braces-work-a/267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milydoctor.org/knee-bracing-what-works/" TargetMode="External"/><Relationship Id="rId2" Type="http://schemas.openxmlformats.org/officeDocument/2006/relationships/hyperlink" Target="http://health.costhelper.com/knee-brac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thosurg.ucsf.edu/patient-care/divisions/sports-medicine/conditions/knee/anterior-cruciate-ligament-injury-acl/" TargetMode="External"/><Relationship Id="rId5" Type="http://schemas.openxmlformats.org/officeDocument/2006/relationships/hyperlink" Target="http://orthoinfo.aaos.org/topic.cfm?topic=a00549" TargetMode="External"/><Relationship Id="rId4" Type="http://schemas.openxmlformats.org/officeDocument/2006/relationships/hyperlink" Target="http://kneepaininfo.com/bracesAC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5" y="1307555"/>
            <a:ext cx="8361229" cy="2887874"/>
          </a:xfrm>
        </p:spPr>
        <p:txBody>
          <a:bodyPr/>
          <a:lstStyle/>
          <a:p>
            <a:r>
              <a:rPr lang="en-US" dirty="0"/>
              <a:t>Medical applications </a:t>
            </a:r>
            <a:r>
              <a:rPr lang="en-US"/>
              <a:t>of 3D </a:t>
            </a:r>
            <a:r>
              <a:rPr lang="en-US" dirty="0"/>
              <a:t>printing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2" y="4336106"/>
            <a:ext cx="6831673" cy="1086237"/>
          </a:xfrm>
        </p:spPr>
        <p:txBody>
          <a:bodyPr/>
          <a:lstStyle/>
          <a:p>
            <a:r>
              <a:rPr lang="en-US" dirty="0"/>
              <a:t>The Knee Brace </a:t>
            </a:r>
          </a:p>
        </p:txBody>
      </p:sp>
    </p:spTree>
    <p:extLst>
      <p:ext uri="{BB962C8B-B14F-4D97-AF65-F5344CB8AC3E}">
        <p14:creationId xmlns:p14="http://schemas.microsoft.com/office/powerpoint/2010/main" val="85414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http://www.thingiverse.com/thing:751191</a:t>
            </a:r>
            <a:endParaRPr lang="en-US" dirty="0"/>
          </a:p>
          <a:p>
            <a:r>
              <a:rPr lang="en-US" u="sng" dirty="0">
                <a:hlinkClick r:id="rId3"/>
              </a:rPr>
              <a:t>http://sporttherapysupport.com/knee-brace-for-football/</a:t>
            </a:r>
            <a:endParaRPr lang="en-US" dirty="0"/>
          </a:p>
          <a:p>
            <a:r>
              <a:rPr lang="en-US" u="sng" dirty="0">
                <a:hlinkClick r:id="rId4"/>
              </a:rPr>
              <a:t>http://www.shop-orthopedics.com/do-knee-braces-work-a/267.htm</a:t>
            </a:r>
            <a:endParaRPr lang="en-US" dirty="0"/>
          </a:p>
          <a:p>
            <a:r>
              <a:rPr lang="en-US" u="sng" dirty="0">
                <a:hlinkClick r:id="rId5"/>
              </a:rPr>
              <a:t>http://www.aclsolutions.com/theacl_1.php</a:t>
            </a:r>
            <a:endParaRPr lang="en-US" dirty="0"/>
          </a:p>
          <a:p>
            <a:r>
              <a:rPr lang="en-US" u="sng" dirty="0">
                <a:hlinkClick r:id="rId6"/>
              </a:rPr>
              <a:t>http://www.braceability.com/blog/the-four-types-of-knee-braces/</a:t>
            </a:r>
            <a:endParaRPr lang="en-US" dirty="0"/>
          </a:p>
          <a:p>
            <a:r>
              <a:rPr lang="en-US" u="sng" dirty="0">
                <a:hlinkClick r:id="rId7"/>
              </a:rPr>
              <a:t>http://www.braceability.com/blog/anterior-cruciate-ligament-acl-injury/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7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ACL?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Interior</a:t>
            </a:r>
          </a:p>
          <a:p>
            <a:r>
              <a:rPr lang="en-US" dirty="0"/>
              <a:t>C: Cruciate</a:t>
            </a:r>
          </a:p>
          <a:p>
            <a:r>
              <a:rPr lang="en-US" dirty="0"/>
              <a:t>L: Ligament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Found under the knee joint</a:t>
            </a:r>
          </a:p>
          <a:p>
            <a:r>
              <a:rPr lang="en-US" dirty="0"/>
              <a:t>Runs diagonally in the middle of the knee</a:t>
            </a:r>
          </a:p>
          <a:p>
            <a:r>
              <a:rPr lang="en-US" dirty="0"/>
              <a:t>Keeps the tibia in place by providing rotational stability to the knee </a:t>
            </a:r>
          </a:p>
        </p:txBody>
      </p:sp>
    </p:spTree>
    <p:extLst>
      <p:ext uri="{BB962C8B-B14F-4D97-AF65-F5344CB8AC3E}">
        <p14:creationId xmlns:p14="http://schemas.microsoft.com/office/powerpoint/2010/main" val="206120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 ACL Vulnerability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75365"/>
            <a:ext cx="8825659" cy="4493651"/>
          </a:xfrm>
        </p:spPr>
        <p:txBody>
          <a:bodyPr/>
          <a:lstStyle/>
          <a:p>
            <a:r>
              <a:rPr lang="en-US" dirty="0"/>
              <a:t>ACL injuries occur more than 200,000 times a year</a:t>
            </a:r>
          </a:p>
          <a:p>
            <a:pPr lvl="1"/>
            <a:r>
              <a:rPr lang="en-US" dirty="0"/>
              <a:t>100,000 of these injuries require knee reconstruction</a:t>
            </a:r>
          </a:p>
          <a:p>
            <a:r>
              <a:rPr lang="en-US" dirty="0"/>
              <a:t>Most ACL injuries occur in sports that require a lot of movement</a:t>
            </a:r>
          </a:p>
          <a:p>
            <a:pPr lvl="1"/>
            <a:r>
              <a:rPr lang="en-US" dirty="0"/>
              <a:t>Sports in which the injuries occur most often are:</a:t>
            </a:r>
          </a:p>
          <a:p>
            <a:pPr lvl="2"/>
            <a:r>
              <a:rPr lang="en-US" dirty="0"/>
              <a:t>Basketball</a:t>
            </a:r>
          </a:p>
          <a:p>
            <a:pPr lvl="2"/>
            <a:r>
              <a:rPr lang="en-US" dirty="0"/>
              <a:t>Soccer</a:t>
            </a:r>
          </a:p>
          <a:p>
            <a:pPr lvl="2"/>
            <a:r>
              <a:rPr lang="en-US" dirty="0"/>
              <a:t>Skiing </a:t>
            </a:r>
          </a:p>
          <a:p>
            <a:pPr lvl="2"/>
            <a:r>
              <a:rPr lang="en-US" dirty="0"/>
              <a:t>Football</a:t>
            </a:r>
          </a:p>
          <a:p>
            <a:r>
              <a:rPr lang="en-US" dirty="0"/>
              <a:t>Most common (1 in 1,750 persons) in patients that are between 15 and 45 years old</a:t>
            </a:r>
          </a:p>
          <a:p>
            <a:pPr lvl="1"/>
            <a:r>
              <a:rPr lang="en-US" dirty="0"/>
              <a:t>Occurs most frequently in this age group partially because they are more active and participate in more sports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sz="11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1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 ACL Vulnerability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41029"/>
          </a:xfrm>
        </p:spPr>
        <p:txBody>
          <a:bodyPr>
            <a:normAutofit/>
          </a:bodyPr>
          <a:lstStyle/>
          <a:p>
            <a:r>
              <a:rPr lang="en-US" dirty="0"/>
              <a:t>Cases happen more frequently in males because more males participate in sports, but females have a greater risk of being injured </a:t>
            </a:r>
          </a:p>
          <a:p>
            <a:pPr lvl="1"/>
            <a:r>
              <a:rPr lang="en-US" dirty="0"/>
              <a:t>NCAA statistics show that female athletes are 2-8 times more likely than men to experience an ACL injury playing sports</a:t>
            </a:r>
          </a:p>
          <a:p>
            <a:pPr lvl="1"/>
            <a:r>
              <a:rPr lang="en-US" dirty="0"/>
              <a:t>Factors that increase risk of ACL injury in females include:</a:t>
            </a:r>
          </a:p>
          <a:p>
            <a:pPr lvl="2"/>
            <a:r>
              <a:rPr lang="en-US" dirty="0"/>
              <a:t>Lower extremity alignment (wider pelvis, knee valgus, foot pronation)</a:t>
            </a:r>
          </a:p>
          <a:p>
            <a:pPr lvl="2"/>
            <a:r>
              <a:rPr lang="en-US" dirty="0"/>
              <a:t>Joint looseness</a:t>
            </a:r>
          </a:p>
          <a:p>
            <a:pPr lvl="2"/>
            <a:r>
              <a:rPr lang="en-US" dirty="0"/>
              <a:t>Hamstring flexibility</a:t>
            </a:r>
          </a:p>
          <a:p>
            <a:pPr lvl="2"/>
            <a:r>
              <a:rPr lang="en-US" dirty="0"/>
              <a:t>Muscle development </a:t>
            </a:r>
          </a:p>
          <a:p>
            <a:pPr lvl="2"/>
            <a:r>
              <a:rPr lang="en-US" dirty="0"/>
              <a:t>Hormonal differences</a:t>
            </a:r>
          </a:p>
          <a:p>
            <a:pPr lvl="2"/>
            <a:r>
              <a:rPr lang="en-US" dirty="0"/>
              <a:t>ACL size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7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of Knee Braces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Knee Braces Bought Today </a:t>
            </a:r>
          </a:p>
          <a:p>
            <a:r>
              <a:rPr lang="en-US" dirty="0"/>
              <a:t>Cost: $100-$800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3D Printer Knee Brace </a:t>
            </a:r>
          </a:p>
          <a:p>
            <a:r>
              <a:rPr lang="en-US" dirty="0"/>
              <a:t>Materials to make cost $</a:t>
            </a:r>
          </a:p>
          <a:p>
            <a:r>
              <a:rPr lang="en-US" dirty="0"/>
              <a:t>Put it together yourself for free </a:t>
            </a:r>
          </a:p>
        </p:txBody>
      </p:sp>
    </p:spTree>
    <p:extLst>
      <p:ext uri="{BB962C8B-B14F-4D97-AF65-F5344CB8AC3E}">
        <p14:creationId xmlns:p14="http://schemas.microsoft.com/office/powerpoint/2010/main" val="241754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Knee Braces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Prophylactic braces</a:t>
            </a:r>
          </a:p>
          <a:p>
            <a:pPr lvl="1"/>
            <a:r>
              <a:rPr lang="en-US" dirty="0"/>
              <a:t>Designed to protect the knee from blows in contact sports</a:t>
            </a:r>
          </a:p>
          <a:p>
            <a:r>
              <a:rPr lang="en-US" dirty="0"/>
              <a:t>Functional braces</a:t>
            </a:r>
          </a:p>
          <a:p>
            <a:pPr lvl="1"/>
            <a:r>
              <a:rPr lang="en-US" dirty="0"/>
              <a:t>Designed to give support to knees that have already been injured</a:t>
            </a:r>
          </a:p>
          <a:p>
            <a:r>
              <a:rPr lang="en-US" dirty="0"/>
              <a:t>Rehabilitative braces</a:t>
            </a:r>
          </a:p>
          <a:p>
            <a:pPr lvl="1"/>
            <a:r>
              <a:rPr lang="en-US" dirty="0"/>
              <a:t>Designed to limit movement while a knee is healing after an injury or surgery</a:t>
            </a:r>
          </a:p>
          <a:p>
            <a:r>
              <a:rPr lang="en-US" dirty="0"/>
              <a:t>Unloader/off loader braces</a:t>
            </a:r>
          </a:p>
          <a:p>
            <a:pPr lvl="1"/>
            <a:r>
              <a:rPr lang="en-US" dirty="0"/>
              <a:t>Designed to provide relief to those who experience arthritis in their knees </a:t>
            </a:r>
          </a:p>
        </p:txBody>
      </p:sp>
    </p:spTree>
    <p:extLst>
      <p:ext uri="{BB962C8B-B14F-4D97-AF65-F5344CB8AC3E}">
        <p14:creationId xmlns:p14="http://schemas.microsoft.com/office/powerpoint/2010/main" val="236412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Knee Brace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ACL after surgery is weaker than the original ACL 12 months post surgery, so the brace protects it from harmful forces that could damage the knee in a worse manner, leading to further injuries </a:t>
            </a:r>
          </a:p>
          <a:p>
            <a:r>
              <a:rPr lang="en-US" dirty="0"/>
              <a:t>Studies have shown that the brace provides the patients with more confidence with the added assistance to complete everyday tasks </a:t>
            </a:r>
          </a:p>
          <a:p>
            <a:r>
              <a:rPr lang="en-US" dirty="0"/>
              <a:t>Helps the knee to strengthen more quickly since it prevents more injuries, allowing athletes to return just as strong and sometimes stronger than before </a:t>
            </a:r>
          </a:p>
        </p:txBody>
      </p:sp>
    </p:spTree>
    <p:extLst>
      <p:ext uri="{BB962C8B-B14F-4D97-AF65-F5344CB8AC3E}">
        <p14:creationId xmlns:p14="http://schemas.microsoft.com/office/powerpoint/2010/main" val="229729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Braces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ACL braces have a lightweight frame and hinges at the knee joint, allowing the knee to bend and straighten as well as providing rotational support to the knee </a:t>
            </a:r>
          </a:p>
          <a:p>
            <a:r>
              <a:rPr lang="en-US" dirty="0"/>
              <a:t>To secure the brace to the knee, adjustable straps are added to provide for the needs of the patient</a:t>
            </a:r>
          </a:p>
          <a:p>
            <a:r>
              <a:rPr lang="en-US" dirty="0"/>
              <a:t>Provides support to the ACL, but also to the inner and outer components of the knee</a:t>
            </a:r>
          </a:p>
          <a:p>
            <a:r>
              <a:rPr lang="en-US" dirty="0"/>
              <a:t>Designed to reduce knee instability following an injury to the ACL</a:t>
            </a:r>
          </a:p>
          <a:p>
            <a:pPr lvl="1"/>
            <a:r>
              <a:rPr lang="en-US" dirty="0"/>
              <a:t>In general, people with ACL injuries report an improved sense of stability when wearing an ACL brace </a:t>
            </a:r>
          </a:p>
        </p:txBody>
      </p:sp>
    </p:spTree>
    <p:extLst>
      <p:ext uri="{BB962C8B-B14F-4D97-AF65-F5344CB8AC3E}">
        <p14:creationId xmlns:p14="http://schemas.microsoft.com/office/powerpoint/2010/main" val="278582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Bibliography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hlinkClick r:id="rId2"/>
              </a:rPr>
              <a:t>http://health.costhelper.com/knee-braces.html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source assisted us by giving a price statement for the cost of knee braces, so we could investigate into making a cheaper knee brace.</a:t>
            </a:r>
          </a:p>
          <a:p>
            <a:r>
              <a:rPr lang="en-US" u="sng" dirty="0">
                <a:hlinkClick r:id="rId3"/>
              </a:rPr>
              <a:t>https://familydoctor.org/knee-bracing-what-works/</a:t>
            </a:r>
            <a:endParaRPr lang="en-US" dirty="0"/>
          </a:p>
          <a:p>
            <a:pPr lvl="1"/>
            <a:r>
              <a:rPr lang="en-US" dirty="0"/>
              <a:t>This source informed us about the four different types of knee braces and the purpose of the knee brace in the rehabilitation phase for the patient.</a:t>
            </a:r>
          </a:p>
          <a:p>
            <a:r>
              <a:rPr lang="en-US" u="sng" dirty="0">
                <a:hlinkClick r:id="rId4"/>
              </a:rPr>
              <a:t>http://kneepaininfo.com/bracesACL.html</a:t>
            </a:r>
            <a:r>
              <a:rPr lang="en-US" dirty="0"/>
              <a:t>i</a:t>
            </a:r>
          </a:p>
          <a:p>
            <a:pPr lvl="1"/>
            <a:r>
              <a:rPr lang="en-US" dirty="0"/>
              <a:t>This source told us about what an ACL is and how an ACL brace works. </a:t>
            </a:r>
          </a:p>
          <a:p>
            <a:r>
              <a:rPr lang="en-US" u="sng" dirty="0">
                <a:hlinkClick r:id="rId5"/>
              </a:rPr>
              <a:t>http://orthoinfo.aaos.org/topic.cfm?topic=a00549</a:t>
            </a:r>
            <a:endParaRPr lang="en-US" dirty="0"/>
          </a:p>
          <a:p>
            <a:pPr lvl="1"/>
            <a:r>
              <a:rPr lang="en-US" dirty="0"/>
              <a:t>This source gave further details on the ACL and where to find it within the patient’s knee.</a:t>
            </a:r>
          </a:p>
          <a:p>
            <a:r>
              <a:rPr lang="en-US" u="sng" dirty="0">
                <a:hlinkClick r:id="rId6"/>
              </a:rPr>
              <a:t>http://orthosurg.ucsf.edu/patient-care/divisions/sports-medicine/conditions/knee/anterior-cruciate-ligament-injury-acl/</a:t>
            </a:r>
            <a:endParaRPr lang="en-US" dirty="0"/>
          </a:p>
          <a:p>
            <a:pPr lvl="1"/>
            <a:r>
              <a:rPr lang="en-US" dirty="0"/>
              <a:t>This source provided us with data concerning the amount of injured ACL’s annually and the vulnerability of tearing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5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2723</TotalTime>
  <Words>732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Medical applications of 3D printing</vt:lpstr>
      <vt:lpstr>What is an ACL? </vt:lpstr>
      <vt:lpstr>Torn ACL Vulnerability </vt:lpstr>
      <vt:lpstr>Torn ACL Vulnerability Continued </vt:lpstr>
      <vt:lpstr>Price of Knee Braces</vt:lpstr>
      <vt:lpstr>Different Types of Knee Braces </vt:lpstr>
      <vt:lpstr>Benefits of a Knee Brace</vt:lpstr>
      <vt:lpstr>How do Braces Work?</vt:lpstr>
      <vt:lpstr>Annotated Bibliography </vt:lpstr>
      <vt:lpstr>Picture 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Oyenusi, Oyinade</dc:creator>
  <cp:lastModifiedBy>Oyenusi, Oyinade</cp:lastModifiedBy>
  <cp:revision>11</cp:revision>
  <dcterms:created xsi:type="dcterms:W3CDTF">2017-01-14T20:08:11Z</dcterms:created>
  <dcterms:modified xsi:type="dcterms:W3CDTF">2017-05-24T18:53:56Z</dcterms:modified>
</cp:coreProperties>
</file>